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8" r:id="rId2"/>
  </p:sldIdLst>
  <p:sldSz cx="7772400" cy="10058400"/>
  <p:notesSz cx="6858000" cy="9144000"/>
  <p:embeddedFontLst>
    <p:embeddedFont>
      <p:font typeface="Cambria Math" panose="02040503050406030204" pitchFamily="18" charset="0"/>
      <p:regular r:id="rId4"/>
    </p:embeddedFon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PT Sans Narrow" panose="020B0506020203020204" pitchFamily="34" charset="0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Work Sans" pitchFamily="2" charset="-93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95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viewProps" Target="viewProp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presProps" Target="pres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EA77B-15C2-EF36-3147-919D79574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>
            <a:extLst>
              <a:ext uri="{FF2B5EF4-FFF2-40B4-BE49-F238E27FC236}">
                <a16:creationId xmlns:a16="http://schemas.microsoft.com/office/drawing/2014/main" id="{E24B8558-F6A1-AB5F-1A19-5AC7C4F9EA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105025" y="685800"/>
            <a:ext cx="2649538" cy="3429000"/>
          </a:xfrm>
        </p:spPr>
      </p:sp>
      <p:sp>
        <p:nvSpPr>
          <p:cNvPr id="3" name="Chỗ dành sẵn cho Ghi chú 2">
            <a:extLst>
              <a:ext uri="{FF2B5EF4-FFF2-40B4-BE49-F238E27FC236}">
                <a16:creationId xmlns:a16="http://schemas.microsoft.com/office/drawing/2014/main" id="{D6C9A17E-F85E-B902-BAF5-564618A083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539425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574236-95DB-5BD1-5AEC-04452EF50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68E27B5-9F4E-6117-C309-0E27627A9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180625"/>
            <a:ext cx="6908400" cy="771300"/>
          </a:xfrm>
        </p:spPr>
        <p:txBody>
          <a:bodyPr>
            <a:noAutofit/>
          </a:bodyPr>
          <a:lstStyle/>
          <a:p>
            <a:r>
              <a:rPr lang="en-US" sz="1800" b="1" dirty="0"/>
              <a:t>Statistical Review and A/B Testing for Marketing Campaign Performance</a:t>
            </a:r>
            <a:endParaRPr lang="vi-VN" sz="1600" b="1" dirty="0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0F3F0C23-2FD3-A2FC-3E9F-BA732CE705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6700" y="786825"/>
            <a:ext cx="3219000" cy="609367"/>
          </a:xfrm>
        </p:spPr>
        <p:txBody>
          <a:bodyPr/>
          <a:lstStyle/>
          <a:p>
            <a:r>
              <a:rPr lang="en-US" b="1" dirty="0"/>
              <a:t>Executive Summary Report</a:t>
            </a:r>
          </a:p>
          <a:p>
            <a:r>
              <a:rPr lang="en-US" dirty="0"/>
              <a:t>Analysis prepared by Data Analyst</a:t>
            </a: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64A48769-FD13-7DDA-AAEA-8C015AB05C8B}"/>
              </a:ext>
            </a:extLst>
          </p:cNvPr>
          <p:cNvSpPr txBox="1"/>
          <p:nvPr/>
        </p:nvSpPr>
        <p:spPr>
          <a:xfrm>
            <a:off x="2124075" y="1494560"/>
            <a:ext cx="52842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This project analyzes the performance of two marketing campaigns using A/B testing. The objective is to determine whether the test campaign is more effective than the control campaign in converting impressions into purchases.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66E7560E-DDA6-977C-1434-B2F234968D07}"/>
              </a:ext>
            </a:extLst>
          </p:cNvPr>
          <p:cNvSpPr txBox="1"/>
          <p:nvPr/>
        </p:nvSpPr>
        <p:spPr>
          <a:xfrm>
            <a:off x="2124075" y="3410470"/>
            <a:ext cx="5527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An A/B test was conducted to compare the effectiveness of the control campaign and the test campaign using conversion rate (purchases per impression) as the primary metric.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07011AEE-E1A8-4EF6-6A6A-B27B84D5B4C1}"/>
              </a:ext>
            </a:extLst>
          </p:cNvPr>
          <p:cNvSpPr txBox="1"/>
          <p:nvPr/>
        </p:nvSpPr>
        <p:spPr>
          <a:xfrm>
            <a:off x="2124076" y="2409416"/>
            <a:ext cx="52842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company ran two different marketing campaigns, but it is unclear which campaign performs better in driving customer purchases. A data-driven evaluation is required to assess whether the observed differences in conversion performance are statistically significant.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Hộp Văn bản 10">
                <a:extLst>
                  <a:ext uri="{FF2B5EF4-FFF2-40B4-BE49-F238E27FC236}">
                    <a16:creationId xmlns:a16="http://schemas.microsoft.com/office/drawing/2014/main" id="{5892D2F6-430A-DB85-05FA-AD56314D71ED}"/>
                  </a:ext>
                </a:extLst>
              </p:cNvPr>
              <p:cNvSpPr txBox="1"/>
              <p:nvPr/>
            </p:nvSpPr>
            <p:spPr>
              <a:xfrm>
                <a:off x="313268" y="4864749"/>
                <a:ext cx="7095065" cy="3041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12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Steps</a:t>
                </a:r>
                <a:r>
                  <a:rPr lang="vi-VN" sz="12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conducted</a:t>
                </a:r>
                <a:r>
                  <a:rPr lang="vi-VN" sz="12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in the A/B </a:t>
                </a:r>
                <a:r>
                  <a:rPr lang="vi-VN" sz="12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endParaRPr lang="vi-VN" sz="12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endParaRPr lang="vi-VN" sz="4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pPr marL="228600" indent="-228600">
                  <a:buFont typeface="+mj-lt"/>
                  <a:buAutoNum type="arabicPeriod"/>
                </a:pP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Collected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campaign-level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data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from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two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groups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:</a:t>
                </a:r>
              </a:p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Control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</a:t>
                </a:r>
                <a:endParaRPr lang="vi-VN" sz="1200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pPr marL="171450" lvl="1" indent="-171450">
                  <a:buFont typeface="Arial" panose="020B0604020202020204" pitchFamily="34" charset="0"/>
                  <a:buChar char="•"/>
                </a:pP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</a:t>
                </a:r>
                <a:endParaRPr lang="vi-VN" sz="1200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pPr marL="228600" indent="-228600">
                  <a:buFont typeface="+mj-lt"/>
                  <a:buAutoNum type="arabicPeriod"/>
                </a:pP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Defined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key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performance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metric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vi-VN" sz="1200" b="0" i="1" smtClean="0">
                          <a:latin typeface="Cambria Math" panose="02040503050406030204" pitchFamily="18" charset="0"/>
                        </a:rPr>
                        <m:t>𝐶𝑜𝑛𝑣𝑒𝑟𝑠𝑖𝑜𝑛</m:t>
                      </m:r>
                      <m:r>
                        <m:rPr>
                          <m:nor/>
                        </m:rPr>
                        <a:rPr lang="vi-VN" sz="1200" i="1">
                          <a:latin typeface="Google Sans" panose="020B0604020202020204" charset="0"/>
                          <a:ea typeface="Google Sans" panose="020B0604020202020204" charset="0"/>
                          <a:cs typeface="Google Sans" panose="020B0604020202020204" charset="0"/>
                        </a:rPr>
                        <m:t> </m:t>
                      </m:r>
                      <m:r>
                        <a:rPr lang="vi-VN" sz="1200" b="0" i="1" smtClean="0">
                          <a:latin typeface="Cambria Math" panose="02040503050406030204" pitchFamily="18" charset="0"/>
                        </a:rPr>
                        <m:t>𝑅𝑎𝑡𝑒</m:t>
                      </m:r>
                      <m:r>
                        <a:rPr lang="vi-VN" sz="1200" b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𝑁𝑢𝑚𝑏𝑒𝑟</m:t>
                          </m:r>
                          <m:r>
                            <m:rPr>
                              <m:nor/>
                            </m:rPr>
                            <a:rPr lang="ar-AE" sz="1200" i="1">
                              <a:latin typeface="Google Sans" panose="020B0604020202020204" charset="0"/>
                              <a:ea typeface="Google Sans" panose="020B0604020202020204" charset="0"/>
                              <a:cs typeface="Google Sans" panose="020B0604020202020204" charset="0"/>
                            </a:rPr>
                            <m:t> 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m:rPr>
                              <m:nor/>
                            </m:rPr>
                            <a:rPr lang="ar-AE" sz="1200" i="1">
                              <a:latin typeface="Google Sans" panose="020B0604020202020204" charset="0"/>
                              <a:ea typeface="Google Sans" panose="020B0604020202020204" charset="0"/>
                              <a:cs typeface="Google Sans" panose="020B0604020202020204" charset="0"/>
                            </a:rPr>
                            <m:t> 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𝑃𝑢𝑟𝑐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𝑎𝑠𝑒𝑠</m:t>
                          </m:r>
                        </m:num>
                        <m:den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𝑁𝑢𝑚𝑏𝑒𝑟</m:t>
                          </m:r>
                          <m:r>
                            <m:rPr>
                              <m:nor/>
                            </m:rPr>
                            <a:rPr lang="ar-AE" sz="1200" i="1">
                              <a:latin typeface="Google Sans" panose="020B0604020202020204" charset="0"/>
                              <a:ea typeface="Google Sans" panose="020B0604020202020204" charset="0"/>
                              <a:cs typeface="Google Sans" panose="020B0604020202020204" charset="0"/>
                            </a:rPr>
                            <m:t> 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m:rPr>
                              <m:nor/>
                            </m:rPr>
                            <a:rPr lang="ar-AE" sz="1200" i="1">
                              <a:latin typeface="Google Sans" panose="020B0604020202020204" charset="0"/>
                              <a:ea typeface="Google Sans" panose="020B0604020202020204" charset="0"/>
                              <a:cs typeface="Google Sans" panose="020B0604020202020204" charset="0"/>
                            </a:rPr>
                            <m:t> </m:t>
                          </m:r>
                          <m:r>
                            <a:rPr lang="ar-AE" sz="1200" b="0" i="1" smtClean="0">
                              <a:latin typeface="Cambria Math" panose="02040503050406030204" pitchFamily="18" charset="0"/>
                            </a:rPr>
                            <m:t>𝐼𝑚𝑝𝑟𝑒𝑠𝑠𝑖𝑜𝑛𝑠</m:t>
                          </m:r>
                        </m:den>
                      </m:f>
                    </m:oMath>
                  </m:oMathPara>
                </a14:m>
                <a:endParaRPr lang="ar-AE" sz="1200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3.  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Computed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conversion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rates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for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both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and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compared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their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performance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.</a:t>
                </a:r>
              </a:p>
              <a:p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4.  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Conducted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a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two-sample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z-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for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proportions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to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determine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whether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difference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in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conversion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rates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between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control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and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statistically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significant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.</a:t>
                </a:r>
              </a:p>
              <a:p>
                <a:endParaRPr lang="vi-VN" sz="1200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r>
                  <a:rPr lang="vi-VN" sz="12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A/B </a:t>
                </a:r>
                <a:r>
                  <a:rPr lang="vi-VN" sz="12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results</a:t>
                </a:r>
                <a:endParaRPr lang="vi-VN" sz="12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endParaRPr lang="vi-VN" sz="4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endParaRPr>
              </a:p>
              <a:p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achieved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a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higher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conversion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rate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than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control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.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difference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in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conversion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performance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statistically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significant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,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indicating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that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the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test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campaign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more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effective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at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converting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impressions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into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</a:t>
                </a:r>
                <a:r>
                  <a:rPr lang="vi-VN" sz="1200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purchases</a:t>
                </a:r>
                <a:r>
                  <a:rPr lang="vi-VN" sz="1200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11" name="Hộp Văn bản 10">
                <a:extLst>
                  <a:ext uri="{FF2B5EF4-FFF2-40B4-BE49-F238E27FC236}">
                    <a16:creationId xmlns:a16="http://schemas.microsoft.com/office/drawing/2014/main" id="{5892D2F6-430A-DB85-05FA-AD56314D71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268" y="4864749"/>
                <a:ext cx="7095065" cy="3041282"/>
              </a:xfrm>
              <a:prstGeom prst="rect">
                <a:avLst/>
              </a:prstGeom>
              <a:blipFill>
                <a:blip r:embed="rId3"/>
                <a:stretch>
                  <a:fillRect l="-86"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CD6FFE66-6D47-4A11-177B-E49F981BEFB6}"/>
              </a:ext>
            </a:extLst>
          </p:cNvPr>
          <p:cNvSpPr txBox="1"/>
          <p:nvPr/>
        </p:nvSpPr>
        <p:spPr>
          <a:xfrm>
            <a:off x="313268" y="8466666"/>
            <a:ext cx="6383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Investigate inefficiencies in Region A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Optimize fleet and operations based on best-performing regions</a:t>
            </a:r>
          </a:p>
        </p:txBody>
      </p:sp>
    </p:spTree>
    <p:extLst>
      <p:ext uri="{BB962C8B-B14F-4D97-AF65-F5344CB8AC3E}">
        <p14:creationId xmlns:p14="http://schemas.microsoft.com/office/powerpoint/2010/main" val="206120288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Office PowerPoint</Application>
  <PresentationFormat>Tùy chỉnh</PresentationFormat>
  <Paragraphs>21</Paragraphs>
  <Slides>1</Slides>
  <Notes>1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10" baseType="lpstr">
      <vt:lpstr>PT Sans Narrow</vt:lpstr>
      <vt:lpstr>Calibri</vt:lpstr>
      <vt:lpstr>Cambria Math</vt:lpstr>
      <vt:lpstr>Arial</vt:lpstr>
      <vt:lpstr>Work Sans</vt:lpstr>
      <vt:lpstr>Google Sans</vt:lpstr>
      <vt:lpstr>Roboto</vt:lpstr>
      <vt:lpstr>Google Sans SemiBold</vt:lpstr>
      <vt:lpstr>Simple Light</vt:lpstr>
      <vt:lpstr>Statistical Review and A/B Testing for Marketing Campaign Performance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Phan Thi Uyen</dc:creator>
  <cp:lastModifiedBy>Uyen Phan Thi</cp:lastModifiedBy>
  <cp:revision>2</cp:revision>
  <dcterms:modified xsi:type="dcterms:W3CDTF">2026-01-31T19:34:04Z</dcterms:modified>
</cp:coreProperties>
</file>